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316" r:id="rId3"/>
    <p:sldId id="256" r:id="rId4"/>
    <p:sldId id="31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853D"/>
    <a:srgbClr val="8A682E"/>
    <a:srgbClr val="C6A776"/>
    <a:srgbClr val="0DFFE2"/>
    <a:srgbClr val="0ACCB5"/>
    <a:srgbClr val="FFD5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61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AINAB.ALDAHMANI\AppData\Local\Microsoft\Windows\INetCache\Content.Outlook\1QTEH98X\TDRA%20No%20of%20users%20data_Zainab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'[TDRA No of users data_Zainab.xlsx]Sheet1'!$G$1</c:f>
              <c:strCache>
                <c:ptCount val="1"/>
                <c:pt idx="0">
                  <c:v>عدد المستخدمين Q1/2021</c:v>
                </c:pt>
              </c:strCache>
            </c:strRef>
          </c:tx>
          <c:spPr>
            <a:solidFill>
              <a:schemeClr val="accent4">
                <a:shade val="53000"/>
              </a:schemeClr>
            </a:solidFill>
            <a:ln>
              <a:noFill/>
            </a:ln>
            <a:effectLst/>
          </c:spPr>
          <c:invertIfNegative val="0"/>
          <c:cat>
            <c:strRef>
              <c:f>'[TDRA No of users data_Zainab.xlsx]Sheet1'!$A$2:$A$11</c:f>
              <c:strCache>
                <c:ptCount val="10"/>
                <c:pt idx="0">
                  <c:v>Accreditation of Medical Committee for Request for Retirement or Medical Disability</c:v>
                </c:pt>
                <c:pt idx="1">
                  <c:v>Approval of leaves and medical reports</c:v>
                </c:pt>
                <c:pt idx="2">
                  <c:v>Complaints about private health facilities and their medical staff </c:v>
                </c:pt>
                <c:pt idx="3">
                  <c:v>Issuance of a birth certificate</c:v>
                </c:pt>
                <c:pt idx="4">
                  <c:v>Issue of an Authenticated Copy of Birth Certificate </c:v>
                </c:pt>
                <c:pt idx="5">
                  <c:v>Issuance of a death certificate</c:v>
                </c:pt>
                <c:pt idx="6">
                  <c:v>Issue of an Authenticated Copy of Death Certificate </c:v>
                </c:pt>
                <c:pt idx="7">
                  <c:v>Issue of Age Estimation Certificate </c:v>
                </c:pt>
                <c:pt idx="8">
                  <c:v>Request for “To Whom It May Concern” Certificate for the Patient and Companions</c:v>
                </c:pt>
                <c:pt idx="9">
                  <c:v>Evaluation of a Doctor </c:v>
                </c:pt>
              </c:strCache>
            </c:strRef>
          </c:cat>
          <c:val>
            <c:numRef>
              <c:f>'[TDRA No of users data_Zainab.xlsx]Sheet1'!$G$2:$G$11</c:f>
              <c:numCache>
                <c:formatCode>General</c:formatCode>
                <c:ptCount val="10"/>
                <c:pt idx="0">
                  <c:v>437</c:v>
                </c:pt>
                <c:pt idx="1">
                  <c:v>34522</c:v>
                </c:pt>
                <c:pt idx="2">
                  <c:v>2658</c:v>
                </c:pt>
                <c:pt idx="3">
                  <c:v>3178</c:v>
                </c:pt>
                <c:pt idx="4">
                  <c:v>3178</c:v>
                </c:pt>
                <c:pt idx="5">
                  <c:v>3178</c:v>
                </c:pt>
                <c:pt idx="6">
                  <c:v>3178</c:v>
                </c:pt>
                <c:pt idx="7">
                  <c:v>3178</c:v>
                </c:pt>
                <c:pt idx="8">
                  <c:v>6242</c:v>
                </c:pt>
                <c:pt idx="9">
                  <c:v>35058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AD-4782-98E5-2FE8D1D50C3E}"/>
            </c:ext>
          </c:extLst>
        </c:ser>
        <c:ser>
          <c:idx val="1"/>
          <c:order val="1"/>
          <c:tx>
            <c:strRef>
              <c:f>'[TDRA No of users data_Zainab.xlsx]Sheet1'!$K$1</c:f>
              <c:strCache>
                <c:ptCount val="1"/>
                <c:pt idx="0">
                  <c:v>q2</c:v>
                </c:pt>
              </c:strCache>
            </c:strRef>
          </c:tx>
          <c:spPr>
            <a:solidFill>
              <a:schemeClr val="accent4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'[TDRA No of users data_Zainab.xlsx]Sheet1'!$A$2:$A$11</c:f>
              <c:strCache>
                <c:ptCount val="10"/>
                <c:pt idx="0">
                  <c:v>Accreditation of Medical Committee for Request for Retirement or Medical Disability</c:v>
                </c:pt>
                <c:pt idx="1">
                  <c:v>Approval of leaves and medical reports</c:v>
                </c:pt>
                <c:pt idx="2">
                  <c:v>Complaints about private health facilities and their medical staff </c:v>
                </c:pt>
                <c:pt idx="3">
                  <c:v>Issuance of a birth certificate</c:v>
                </c:pt>
                <c:pt idx="4">
                  <c:v>Issue of an Authenticated Copy of Birth Certificate </c:v>
                </c:pt>
                <c:pt idx="5">
                  <c:v>Issuance of a death certificate</c:v>
                </c:pt>
                <c:pt idx="6">
                  <c:v>Issue of an Authenticated Copy of Death Certificate </c:v>
                </c:pt>
                <c:pt idx="7">
                  <c:v>Issue of Age Estimation Certificate </c:v>
                </c:pt>
                <c:pt idx="8">
                  <c:v>Request for “To Whom It May Concern” Certificate for the Patient and Companions</c:v>
                </c:pt>
                <c:pt idx="9">
                  <c:v>Evaluation of a Doctor </c:v>
                </c:pt>
              </c:strCache>
            </c:strRef>
          </c:cat>
          <c:val>
            <c:numRef>
              <c:f>'[TDRA No of users data_Zainab.xlsx]Sheet1'!$K$2:$K$11</c:f>
              <c:numCache>
                <c:formatCode>General</c:formatCode>
                <c:ptCount val="10"/>
                <c:pt idx="0">
                  <c:v>341</c:v>
                </c:pt>
                <c:pt idx="1">
                  <c:v>3511</c:v>
                </c:pt>
                <c:pt idx="2">
                  <c:v>655</c:v>
                </c:pt>
                <c:pt idx="3">
                  <c:v>149</c:v>
                </c:pt>
                <c:pt idx="4">
                  <c:v>149</c:v>
                </c:pt>
                <c:pt idx="5">
                  <c:v>149</c:v>
                </c:pt>
                <c:pt idx="6">
                  <c:v>149</c:v>
                </c:pt>
                <c:pt idx="7">
                  <c:v>149</c:v>
                </c:pt>
                <c:pt idx="8">
                  <c:v>278</c:v>
                </c:pt>
                <c:pt idx="9">
                  <c:v>952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AD-4782-98E5-2FE8D1D50C3E}"/>
            </c:ext>
          </c:extLst>
        </c:ser>
        <c:ser>
          <c:idx val="2"/>
          <c:order val="2"/>
          <c:tx>
            <c:strRef>
              <c:f>'[TDRA No of users data_Zainab.xlsx]Sheet1'!$L$1</c:f>
              <c:strCache>
                <c:ptCount val="1"/>
                <c:pt idx="0">
                  <c:v>q3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'[TDRA No of users data_Zainab.xlsx]Sheet1'!$A$2:$A$11</c:f>
              <c:strCache>
                <c:ptCount val="10"/>
                <c:pt idx="0">
                  <c:v>Accreditation of Medical Committee for Request for Retirement or Medical Disability</c:v>
                </c:pt>
                <c:pt idx="1">
                  <c:v>Approval of leaves and medical reports</c:v>
                </c:pt>
                <c:pt idx="2">
                  <c:v>Complaints about private health facilities and their medical staff </c:v>
                </c:pt>
                <c:pt idx="3">
                  <c:v>Issuance of a birth certificate</c:v>
                </c:pt>
                <c:pt idx="4">
                  <c:v>Issue of an Authenticated Copy of Birth Certificate </c:v>
                </c:pt>
                <c:pt idx="5">
                  <c:v>Issuance of a death certificate</c:v>
                </c:pt>
                <c:pt idx="6">
                  <c:v>Issue of an Authenticated Copy of Death Certificate </c:v>
                </c:pt>
                <c:pt idx="7">
                  <c:v>Issue of Age Estimation Certificate </c:v>
                </c:pt>
                <c:pt idx="8">
                  <c:v>Request for “To Whom It May Concern” Certificate for the Patient and Companions</c:v>
                </c:pt>
                <c:pt idx="9">
                  <c:v>Evaluation of a Doctor </c:v>
                </c:pt>
              </c:strCache>
            </c:strRef>
          </c:cat>
          <c:val>
            <c:numRef>
              <c:f>'[TDRA No of users data_Zainab.xlsx]Sheet1'!$L$2:$L$11</c:f>
              <c:numCache>
                <c:formatCode>General</c:formatCode>
                <c:ptCount val="10"/>
                <c:pt idx="0">
                  <c:v>422</c:v>
                </c:pt>
                <c:pt idx="1">
                  <c:v>3890</c:v>
                </c:pt>
                <c:pt idx="2">
                  <c:v>248</c:v>
                </c:pt>
                <c:pt idx="3">
                  <c:v>396</c:v>
                </c:pt>
                <c:pt idx="4">
                  <c:v>396</c:v>
                </c:pt>
                <c:pt idx="5">
                  <c:v>396</c:v>
                </c:pt>
                <c:pt idx="6">
                  <c:v>396</c:v>
                </c:pt>
                <c:pt idx="7">
                  <c:v>396</c:v>
                </c:pt>
                <c:pt idx="8">
                  <c:v>228</c:v>
                </c:pt>
                <c:pt idx="9">
                  <c:v>853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AD-4782-98E5-2FE8D1D50C3E}"/>
            </c:ext>
          </c:extLst>
        </c:ser>
        <c:ser>
          <c:idx val="3"/>
          <c:order val="3"/>
          <c:tx>
            <c:strRef>
              <c:f>'[TDRA No of users data_Zainab.xlsx]Sheet1'!$M$1</c:f>
              <c:strCache>
                <c:ptCount val="1"/>
                <c:pt idx="0">
                  <c:v>q4</c:v>
                </c:pt>
              </c:strCache>
            </c:strRef>
          </c:tx>
          <c:spPr>
            <a:solidFill>
              <a:schemeClr val="accent4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'[TDRA No of users data_Zainab.xlsx]Sheet1'!$A$2:$A$11</c:f>
              <c:strCache>
                <c:ptCount val="10"/>
                <c:pt idx="0">
                  <c:v>Accreditation of Medical Committee for Request for Retirement or Medical Disability</c:v>
                </c:pt>
                <c:pt idx="1">
                  <c:v>Approval of leaves and medical reports</c:v>
                </c:pt>
                <c:pt idx="2">
                  <c:v>Complaints about private health facilities and their medical staff </c:v>
                </c:pt>
                <c:pt idx="3">
                  <c:v>Issuance of a birth certificate</c:v>
                </c:pt>
                <c:pt idx="4">
                  <c:v>Issue of an Authenticated Copy of Birth Certificate </c:v>
                </c:pt>
                <c:pt idx="5">
                  <c:v>Issuance of a death certificate</c:v>
                </c:pt>
                <c:pt idx="6">
                  <c:v>Issue of an Authenticated Copy of Death Certificate </c:v>
                </c:pt>
                <c:pt idx="7">
                  <c:v>Issue of Age Estimation Certificate </c:v>
                </c:pt>
                <c:pt idx="8">
                  <c:v>Request for “To Whom It May Concern” Certificate for the Patient and Companions</c:v>
                </c:pt>
                <c:pt idx="9">
                  <c:v>Evaluation of a Doctor </c:v>
                </c:pt>
              </c:strCache>
            </c:strRef>
          </c:cat>
          <c:val>
            <c:numRef>
              <c:f>'[TDRA No of users data_Zainab.xlsx]Sheet1'!$M$2:$M$11</c:f>
              <c:numCache>
                <c:formatCode>General</c:formatCode>
                <c:ptCount val="10"/>
                <c:pt idx="0">
                  <c:v>613</c:v>
                </c:pt>
                <c:pt idx="1">
                  <c:v>4092</c:v>
                </c:pt>
                <c:pt idx="2">
                  <c:v>541</c:v>
                </c:pt>
                <c:pt idx="3">
                  <c:v>2926</c:v>
                </c:pt>
                <c:pt idx="4">
                  <c:v>2926</c:v>
                </c:pt>
                <c:pt idx="5">
                  <c:v>2926</c:v>
                </c:pt>
                <c:pt idx="6">
                  <c:v>2926</c:v>
                </c:pt>
                <c:pt idx="7">
                  <c:v>2926</c:v>
                </c:pt>
                <c:pt idx="8">
                  <c:v>186</c:v>
                </c:pt>
                <c:pt idx="9">
                  <c:v>290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0AD-4782-98E5-2FE8D1D50C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51317503"/>
        <c:axId val="252227151"/>
      </c:barChart>
      <c:lineChart>
        <c:grouping val="standard"/>
        <c:varyColors val="0"/>
        <c:ser>
          <c:idx val="4"/>
          <c:order val="4"/>
          <c:tx>
            <c:strRef>
              <c:f>'[TDRA No of users data_Zainab.xlsx]Sheet1'!$N$1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accent4">
                  <a:tint val="54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4000"/>
                </a:schemeClr>
              </a:solidFill>
              <a:ln w="9525">
                <a:solidFill>
                  <a:schemeClr val="accent4">
                    <a:tint val="54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'[TDRA No of users data_Zainab.xlsx]Sheet1'!$A$2:$A$11</c:f>
              <c:strCache>
                <c:ptCount val="10"/>
                <c:pt idx="0">
                  <c:v>Accreditation of Medical Committee for Request for Retirement or Medical Disability</c:v>
                </c:pt>
                <c:pt idx="1">
                  <c:v>Approval of leaves and medical reports</c:v>
                </c:pt>
                <c:pt idx="2">
                  <c:v>Complaints about private health facilities and their medical staff </c:v>
                </c:pt>
                <c:pt idx="3">
                  <c:v>Issuance of a birth certificate</c:v>
                </c:pt>
                <c:pt idx="4">
                  <c:v>Issue of an Authenticated Copy of Birth Certificate </c:v>
                </c:pt>
                <c:pt idx="5">
                  <c:v>Issuance of a death certificate</c:v>
                </c:pt>
                <c:pt idx="6">
                  <c:v>Issue of an Authenticated Copy of Death Certificate </c:v>
                </c:pt>
                <c:pt idx="7">
                  <c:v>Issue of Age Estimation Certificate </c:v>
                </c:pt>
                <c:pt idx="8">
                  <c:v>Request for “To Whom It May Concern” Certificate for the Patient and Companions</c:v>
                </c:pt>
                <c:pt idx="9">
                  <c:v>Evaluation of a Doctor </c:v>
                </c:pt>
              </c:strCache>
            </c:strRef>
          </c:cat>
          <c:val>
            <c:numRef>
              <c:f>'[TDRA No of users data_Zainab.xlsx]Sheet1'!$N$2:$N$11</c:f>
              <c:numCache>
                <c:formatCode>General</c:formatCode>
                <c:ptCount val="10"/>
                <c:pt idx="0">
                  <c:v>1813</c:v>
                </c:pt>
                <c:pt idx="1">
                  <c:v>46015</c:v>
                </c:pt>
                <c:pt idx="2">
                  <c:v>4102</c:v>
                </c:pt>
                <c:pt idx="3">
                  <c:v>6649</c:v>
                </c:pt>
                <c:pt idx="4">
                  <c:v>6649</c:v>
                </c:pt>
                <c:pt idx="5">
                  <c:v>6649</c:v>
                </c:pt>
                <c:pt idx="6">
                  <c:v>6649</c:v>
                </c:pt>
                <c:pt idx="7">
                  <c:v>6649</c:v>
                </c:pt>
                <c:pt idx="8">
                  <c:v>6934</c:v>
                </c:pt>
                <c:pt idx="9">
                  <c:v>37153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0AD-4782-98E5-2FE8D1D50C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9020863"/>
        <c:axId val="299254415"/>
      </c:lineChart>
      <c:catAx>
        <c:axId val="25131750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2227151"/>
        <c:crosses val="autoZero"/>
        <c:auto val="1"/>
        <c:lblAlgn val="ctr"/>
        <c:lblOffset val="100"/>
        <c:noMultiLvlLbl val="0"/>
      </c:catAx>
      <c:valAx>
        <c:axId val="2522271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1317503"/>
        <c:crosses val="autoZero"/>
        <c:crossBetween val="between"/>
      </c:valAx>
      <c:valAx>
        <c:axId val="299254415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299020863"/>
        <c:crosses val="max"/>
        <c:crossBetween val="between"/>
      </c:valAx>
      <c:catAx>
        <c:axId val="29902086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9925441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8108289143269407"/>
          <c:y val="2.1413575856008775E-2"/>
          <c:w val="0.31294664394560184"/>
          <c:h val="5.45233348699615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267B8-6E55-4E39-8E92-7EB0259EDC61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98D61D-8D71-4410-ADD1-4DE547673A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92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docusign?utm_source=unsplash&amp;utm_medium=referral&amp;utm_content=creditCopyTex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/photos/business?utm_source=unsplash&amp;utm_medium=referral&amp;utm_content=creditCopyTex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by </a:t>
            </a:r>
            <a:r>
              <a:rPr lang="en-US" dirty="0">
                <a:hlinkClick r:id="rId3"/>
              </a:rPr>
              <a:t>DocuSign</a:t>
            </a:r>
            <a:r>
              <a:rPr lang="en-US" dirty="0"/>
              <a:t> on </a:t>
            </a:r>
            <a:r>
              <a:rPr lang="en-US" dirty="0" err="1">
                <a:hlinkClick r:id="rId4"/>
              </a:rPr>
              <a:t>Unsplash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E837E-594B-4F0F-92F5-F20D4296AC5C}" type="slidenum">
              <a:rPr kumimoji="0" lang="en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1710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DD5E0-C412-42CF-B8B9-1A51DCD3C4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0957A9-8E1C-4CC8-BF8F-B4EBC3103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01043-8A61-4841-9FBD-CBFF07339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4EE0-AA83-4523-9A67-1AA6877F593B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CF6E1-48AF-4F96-8C06-BACF848C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A0353-0335-4DDC-BF8B-0281E9BB1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D806-ABBC-415B-9D58-DD85CBE4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3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C12CC-04CE-4EB2-8DE6-DDA7701E2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79E9F5-9D63-48D3-94DB-7B3311B88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B6522-F1B5-441D-A30D-D1C06CFE9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4EE0-AA83-4523-9A67-1AA6877F593B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E7F3B-7064-4062-9722-5A3567717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814C4-74F1-40CB-A512-022D0F18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D806-ABBC-415B-9D58-DD85CBE4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0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C77606-ABB1-4C83-81C6-A3D1DF792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B3EF9-1FF4-4B14-8F67-2BF61314E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996CC-54AA-4576-B8AD-061560FD1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4EE0-AA83-4523-9A67-1AA6877F593B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9A319-0CA7-49E5-9AC2-954EFDE97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0E029-3B72-4A32-99AA-82BD36AF4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D806-ABBC-415B-9D58-DD85CBE4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336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2FFAA-25BE-47A2-A60E-349BE354A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3DAA34-980C-44A0-9965-D1AF72E12A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21178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43E93-BC38-4864-A0B9-1D0652470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4DEF6-B94F-4858-A2BA-F37F3A9A6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524000"/>
            <a:ext cx="11125200" cy="47243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810A27-0A67-824D-848B-DF92C0F24543}"/>
              </a:ext>
            </a:extLst>
          </p:cNvPr>
          <p:cNvSpPr txBox="1"/>
          <p:nvPr userDrawn="1"/>
        </p:nvSpPr>
        <p:spPr>
          <a:xfrm>
            <a:off x="11326812" y="6474609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fld id="{40876BFF-1584-4FA6-A406-00684317F9C8}" type="slidenum">
              <a:rPr lang="en-US" sz="1000" b="1" smtClean="0">
                <a:solidFill>
                  <a:schemeClr val="tx1"/>
                </a:solidFill>
                <a:latin typeface="+mn-lt"/>
                <a:cs typeface="Segoe UI" panose="020B0502040204020203" pitchFamily="34" charset="0"/>
              </a:rPr>
              <a:pPr algn="r"/>
              <a:t>‹#›</a:t>
            </a:fld>
            <a:endParaRPr lang="en-US" sz="1000" b="1" dirty="0">
              <a:solidFill>
                <a:schemeClr val="tx1"/>
              </a:solidFill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86A002-D32B-D445-8547-92FF80C7E973}"/>
              </a:ext>
            </a:extLst>
          </p:cNvPr>
          <p:cNvSpPr txBox="1"/>
          <p:nvPr userDrawn="1"/>
        </p:nvSpPr>
        <p:spPr>
          <a:xfrm>
            <a:off x="533400" y="6489998"/>
            <a:ext cx="1323181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+mj-lt"/>
                <a:cs typeface="Segoe UI Light" panose="020B0502040204020203" pitchFamily="34" charset="0"/>
              </a:rPr>
              <a:t>Standard Business Presentation</a:t>
            </a:r>
          </a:p>
        </p:txBody>
      </p:sp>
    </p:spTree>
    <p:extLst>
      <p:ext uri="{BB962C8B-B14F-4D97-AF65-F5344CB8AC3E}">
        <p14:creationId xmlns:p14="http://schemas.microsoft.com/office/powerpoint/2010/main" val="2434469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63D7A-540E-425A-BEF5-69BB8D40B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CBEA5-6625-4A00-B51E-8641A4AE2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7771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D00FA-CA57-4FCA-BFA6-C374C16C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0965A-09CA-4AA8-9C52-A5770F423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1825624"/>
            <a:ext cx="5486400" cy="4422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9E6E0D-8C89-4C4D-B2ED-BC0A4867F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486400" cy="44227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3FC234-E288-4F59-BB8E-C92A2AD496EE}"/>
              </a:ext>
            </a:extLst>
          </p:cNvPr>
          <p:cNvSpPr txBox="1"/>
          <p:nvPr userDrawn="1"/>
        </p:nvSpPr>
        <p:spPr>
          <a:xfrm>
            <a:off x="11326812" y="6474609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fld id="{40876BFF-1584-4FA6-A406-00684317F9C8}" type="slidenum">
              <a:rPr lang="en-US" sz="1000" b="1" smtClean="0">
                <a:solidFill>
                  <a:schemeClr val="tx1"/>
                </a:solidFill>
                <a:latin typeface="+mn-lt"/>
                <a:cs typeface="Segoe UI" panose="020B0502040204020203" pitchFamily="34" charset="0"/>
              </a:rPr>
              <a:pPr algn="r"/>
              <a:t>‹#›</a:t>
            </a:fld>
            <a:endParaRPr lang="en-US" sz="1000" b="1" dirty="0">
              <a:solidFill>
                <a:schemeClr val="tx1"/>
              </a:solidFill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15DA0D-421D-4BD4-A574-E4A7D49DB00A}"/>
              </a:ext>
            </a:extLst>
          </p:cNvPr>
          <p:cNvSpPr txBox="1"/>
          <p:nvPr userDrawn="1"/>
        </p:nvSpPr>
        <p:spPr>
          <a:xfrm>
            <a:off x="533400" y="6489998"/>
            <a:ext cx="1323181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+mj-lt"/>
                <a:cs typeface="Segoe UI Light" panose="020B0502040204020203" pitchFamily="34" charset="0"/>
              </a:rPr>
              <a:t>Standard Business Presentation</a:t>
            </a:r>
          </a:p>
        </p:txBody>
      </p:sp>
    </p:spTree>
    <p:extLst>
      <p:ext uri="{BB962C8B-B14F-4D97-AF65-F5344CB8AC3E}">
        <p14:creationId xmlns:p14="http://schemas.microsoft.com/office/powerpoint/2010/main" val="2430098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BB064-2B6B-4DB3-B5F2-73FB6436F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65125"/>
            <a:ext cx="11128376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364BD-656F-49D4-978C-1EF0460DC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3704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CC1E74-B5DE-489B-8062-6F648F39AF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400" y="2505074"/>
            <a:ext cx="5464175" cy="37433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D74AC3-B164-43D5-8EE3-2B3FACE1F0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486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59746C-CBAC-4D9D-AFCA-8ED31A888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486400" cy="37433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D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5CEBFF-CAF0-4974-B7CC-667642049B66}"/>
              </a:ext>
            </a:extLst>
          </p:cNvPr>
          <p:cNvSpPr txBox="1"/>
          <p:nvPr userDrawn="1"/>
        </p:nvSpPr>
        <p:spPr>
          <a:xfrm>
            <a:off x="11326812" y="6474609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fld id="{40876BFF-1584-4FA6-A406-00684317F9C8}" type="slidenum">
              <a:rPr lang="en-US" sz="1000" b="1" smtClean="0">
                <a:solidFill>
                  <a:schemeClr val="tx1"/>
                </a:solidFill>
                <a:latin typeface="+mn-lt"/>
                <a:cs typeface="Segoe UI" panose="020B0502040204020203" pitchFamily="34" charset="0"/>
              </a:rPr>
              <a:pPr algn="r"/>
              <a:t>‹#›</a:t>
            </a:fld>
            <a:endParaRPr lang="en-US" sz="1000" b="1" dirty="0">
              <a:solidFill>
                <a:schemeClr val="tx1"/>
              </a:solidFill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A15744-DA87-4EEF-A6E2-C0F572E293B5}"/>
              </a:ext>
            </a:extLst>
          </p:cNvPr>
          <p:cNvSpPr txBox="1"/>
          <p:nvPr userDrawn="1"/>
        </p:nvSpPr>
        <p:spPr>
          <a:xfrm>
            <a:off x="533400" y="6489998"/>
            <a:ext cx="1323181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+mj-lt"/>
                <a:cs typeface="Segoe UI Light" panose="020B0502040204020203" pitchFamily="34" charset="0"/>
              </a:rPr>
              <a:t>Standard Business Presentation</a:t>
            </a:r>
          </a:p>
        </p:txBody>
      </p:sp>
    </p:spTree>
    <p:extLst>
      <p:ext uri="{BB962C8B-B14F-4D97-AF65-F5344CB8AC3E}">
        <p14:creationId xmlns:p14="http://schemas.microsoft.com/office/powerpoint/2010/main" val="1109317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DFF5-D2DF-4F4C-B84D-A9AF846D8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F975F1-DC49-4DF6-AA04-E2466DA83195}"/>
              </a:ext>
            </a:extLst>
          </p:cNvPr>
          <p:cNvSpPr txBox="1"/>
          <p:nvPr userDrawn="1"/>
        </p:nvSpPr>
        <p:spPr>
          <a:xfrm>
            <a:off x="11326812" y="6474609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fld id="{40876BFF-1584-4FA6-A406-00684317F9C8}" type="slidenum">
              <a:rPr lang="en-US" sz="1000" b="1" smtClean="0">
                <a:solidFill>
                  <a:schemeClr val="tx1"/>
                </a:solidFill>
                <a:latin typeface="+mn-lt"/>
                <a:cs typeface="Segoe UI" panose="020B0502040204020203" pitchFamily="34" charset="0"/>
              </a:rPr>
              <a:pPr algn="r"/>
              <a:t>‹#›</a:t>
            </a:fld>
            <a:endParaRPr lang="en-US" sz="1000" b="1" dirty="0">
              <a:solidFill>
                <a:schemeClr val="tx1"/>
              </a:solidFill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864668-228E-4FF9-95B6-36C1314D017C}"/>
              </a:ext>
            </a:extLst>
          </p:cNvPr>
          <p:cNvSpPr txBox="1"/>
          <p:nvPr userDrawn="1"/>
        </p:nvSpPr>
        <p:spPr>
          <a:xfrm>
            <a:off x="533400" y="6489998"/>
            <a:ext cx="1323181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+mj-lt"/>
                <a:cs typeface="Segoe UI Light" panose="020B0502040204020203" pitchFamily="34" charset="0"/>
              </a:rPr>
              <a:t>Standard Business Presentation</a:t>
            </a:r>
          </a:p>
        </p:txBody>
      </p:sp>
    </p:spTree>
    <p:extLst>
      <p:ext uri="{BB962C8B-B14F-4D97-AF65-F5344CB8AC3E}">
        <p14:creationId xmlns:p14="http://schemas.microsoft.com/office/powerpoint/2010/main" val="15605349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9A67C3D-4608-486D-93A2-E4D1694BE610}"/>
              </a:ext>
            </a:extLst>
          </p:cNvPr>
          <p:cNvSpPr txBox="1"/>
          <p:nvPr userDrawn="1"/>
        </p:nvSpPr>
        <p:spPr>
          <a:xfrm>
            <a:off x="11326812" y="6474609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fld id="{40876BFF-1584-4FA6-A406-00684317F9C8}" type="slidenum">
              <a:rPr lang="en-US" sz="1000" b="1" smtClean="0">
                <a:solidFill>
                  <a:schemeClr val="tx1"/>
                </a:solidFill>
                <a:latin typeface="+mn-lt"/>
                <a:cs typeface="Segoe UI" panose="020B0502040204020203" pitchFamily="34" charset="0"/>
              </a:rPr>
              <a:pPr algn="r"/>
              <a:t>‹#›</a:t>
            </a:fld>
            <a:endParaRPr lang="en-US" sz="1000" b="1" dirty="0">
              <a:solidFill>
                <a:schemeClr val="tx1"/>
              </a:solidFill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6E1284-20E3-4687-92A2-0D6FA4BB40DF}"/>
              </a:ext>
            </a:extLst>
          </p:cNvPr>
          <p:cNvSpPr txBox="1"/>
          <p:nvPr userDrawn="1"/>
        </p:nvSpPr>
        <p:spPr>
          <a:xfrm>
            <a:off x="533400" y="6489998"/>
            <a:ext cx="1323181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+mj-lt"/>
                <a:cs typeface="Segoe UI Light" panose="020B0502040204020203" pitchFamily="34" charset="0"/>
              </a:rPr>
              <a:t>Standard Business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97280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383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F1592-AE6C-4F97-BB54-E4AF7EA87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20EA4-A18D-4DB8-8708-D14A00EB2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25BD4-B6B9-4680-9CA5-E489D558E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4EE0-AA83-4523-9A67-1AA6877F593B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BB3DD-EE46-42B5-AA43-1EFBB91C7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22C2F-713F-4DB0-8746-9BB979A05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D806-ABBC-415B-9D58-DD85CBE4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1839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3DCC-E58D-4E90-BD32-93612EB10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7CF97-5037-48C8-8243-48B5F7870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953ED2-55B1-4F90-9569-25377B50E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9F67F3-AF35-4D69-9CFE-7C425C1F13FA}"/>
              </a:ext>
            </a:extLst>
          </p:cNvPr>
          <p:cNvSpPr txBox="1"/>
          <p:nvPr userDrawn="1"/>
        </p:nvSpPr>
        <p:spPr>
          <a:xfrm>
            <a:off x="11326812" y="6474609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fld id="{40876BFF-1584-4FA6-A406-00684317F9C8}" type="slidenum">
              <a:rPr lang="en-US" sz="1000" b="1" smtClean="0">
                <a:solidFill>
                  <a:schemeClr val="tx1"/>
                </a:solidFill>
                <a:latin typeface="+mn-lt"/>
                <a:cs typeface="Segoe UI" panose="020B0502040204020203" pitchFamily="34" charset="0"/>
              </a:rPr>
              <a:pPr algn="r"/>
              <a:t>‹#›</a:t>
            </a:fld>
            <a:endParaRPr lang="en-US" sz="1000" b="1" dirty="0">
              <a:solidFill>
                <a:schemeClr val="tx1"/>
              </a:solidFill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D9CCCA-EE58-473A-A961-271D180357A5}"/>
              </a:ext>
            </a:extLst>
          </p:cNvPr>
          <p:cNvSpPr txBox="1"/>
          <p:nvPr userDrawn="1"/>
        </p:nvSpPr>
        <p:spPr>
          <a:xfrm>
            <a:off x="533400" y="6489998"/>
            <a:ext cx="1323181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+mj-lt"/>
                <a:cs typeface="Segoe UI Light" panose="020B0502040204020203" pitchFamily="34" charset="0"/>
              </a:rPr>
              <a:t>Standard Business Presentation</a:t>
            </a:r>
          </a:p>
        </p:txBody>
      </p:sp>
    </p:spTree>
    <p:extLst>
      <p:ext uri="{BB962C8B-B14F-4D97-AF65-F5344CB8AC3E}">
        <p14:creationId xmlns:p14="http://schemas.microsoft.com/office/powerpoint/2010/main" val="32351563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3295E-5F2E-469B-B4C3-767643F28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84A6C5-DA12-455A-81DD-2B5C41D0E9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A59A1D-8CC0-43CE-9EB7-F5DE71D0A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BC0D62-2BA6-4AA4-B2AB-264091BFE91C}"/>
              </a:ext>
            </a:extLst>
          </p:cNvPr>
          <p:cNvSpPr txBox="1"/>
          <p:nvPr userDrawn="1"/>
        </p:nvSpPr>
        <p:spPr>
          <a:xfrm>
            <a:off x="11326812" y="6474609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fld id="{40876BFF-1584-4FA6-A406-00684317F9C8}" type="slidenum">
              <a:rPr lang="en-US" sz="1000" b="1" smtClean="0">
                <a:solidFill>
                  <a:schemeClr val="tx1"/>
                </a:solidFill>
                <a:latin typeface="+mn-lt"/>
                <a:cs typeface="Segoe UI" panose="020B0502040204020203" pitchFamily="34" charset="0"/>
              </a:rPr>
              <a:pPr algn="r"/>
              <a:t>‹#›</a:t>
            </a:fld>
            <a:endParaRPr lang="en-US" sz="1000" b="1" dirty="0">
              <a:solidFill>
                <a:schemeClr val="tx1"/>
              </a:solidFill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3C9A64-82AE-489C-B585-1FE921FBA21B}"/>
              </a:ext>
            </a:extLst>
          </p:cNvPr>
          <p:cNvSpPr txBox="1"/>
          <p:nvPr userDrawn="1"/>
        </p:nvSpPr>
        <p:spPr>
          <a:xfrm>
            <a:off x="533400" y="6489998"/>
            <a:ext cx="1323181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+mj-lt"/>
                <a:cs typeface="Segoe UI Light" panose="020B0502040204020203" pitchFamily="34" charset="0"/>
              </a:rPr>
              <a:t>Standard Business Presentation</a:t>
            </a:r>
          </a:p>
        </p:txBody>
      </p:sp>
    </p:spTree>
    <p:extLst>
      <p:ext uri="{BB962C8B-B14F-4D97-AF65-F5344CB8AC3E}">
        <p14:creationId xmlns:p14="http://schemas.microsoft.com/office/powerpoint/2010/main" val="23594982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3B649-33B5-49E0-AF95-5C2F74360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F3234-B853-4DD4-ACD3-949D5F284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3400" y="1825624"/>
            <a:ext cx="11125200" cy="44227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55C5B3-8A04-472C-B611-D3EE4BC6E208}"/>
              </a:ext>
            </a:extLst>
          </p:cNvPr>
          <p:cNvSpPr txBox="1"/>
          <p:nvPr userDrawn="1"/>
        </p:nvSpPr>
        <p:spPr>
          <a:xfrm>
            <a:off x="11326812" y="6474609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fld id="{40876BFF-1584-4FA6-A406-00684317F9C8}" type="slidenum">
              <a:rPr lang="en-US" sz="1000" b="1" smtClean="0">
                <a:solidFill>
                  <a:schemeClr val="tx1"/>
                </a:solidFill>
                <a:latin typeface="+mn-lt"/>
                <a:cs typeface="Segoe UI" panose="020B0502040204020203" pitchFamily="34" charset="0"/>
              </a:rPr>
              <a:pPr algn="r"/>
              <a:t>‹#›</a:t>
            </a:fld>
            <a:endParaRPr lang="en-US" sz="1000" b="1" dirty="0">
              <a:solidFill>
                <a:schemeClr val="tx1"/>
              </a:solidFill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97A6DB-F9FA-462F-997F-8840873D08B9}"/>
              </a:ext>
            </a:extLst>
          </p:cNvPr>
          <p:cNvSpPr txBox="1"/>
          <p:nvPr userDrawn="1"/>
        </p:nvSpPr>
        <p:spPr>
          <a:xfrm>
            <a:off x="533400" y="6489998"/>
            <a:ext cx="1323181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+mj-lt"/>
                <a:cs typeface="Segoe UI Light" panose="020B0502040204020203" pitchFamily="34" charset="0"/>
              </a:rPr>
              <a:t>Standard Business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196638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74D309-A159-49EF-AA30-9AD12AF5DB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4"/>
            <a:ext cx="2933700" cy="5883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069772-6562-4B91-92CF-F6615BFA1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3400" y="365124"/>
            <a:ext cx="8039100" cy="5883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B9DF46-A571-477A-BA11-0DBD5ABAE27A}"/>
              </a:ext>
            </a:extLst>
          </p:cNvPr>
          <p:cNvSpPr txBox="1"/>
          <p:nvPr userDrawn="1"/>
        </p:nvSpPr>
        <p:spPr>
          <a:xfrm>
            <a:off x="11326812" y="6474609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fld id="{40876BFF-1584-4FA6-A406-00684317F9C8}" type="slidenum">
              <a:rPr lang="en-US" sz="1000" b="1" smtClean="0">
                <a:solidFill>
                  <a:schemeClr val="tx1"/>
                </a:solidFill>
                <a:latin typeface="+mn-lt"/>
                <a:cs typeface="Segoe UI" panose="020B0502040204020203" pitchFamily="34" charset="0"/>
              </a:rPr>
              <a:pPr algn="r"/>
              <a:t>‹#›</a:t>
            </a:fld>
            <a:endParaRPr lang="en-US" sz="1000" b="1" dirty="0">
              <a:solidFill>
                <a:schemeClr val="tx1"/>
              </a:solidFill>
              <a:latin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482490-0AFC-46E2-899D-BD88715E43CD}"/>
              </a:ext>
            </a:extLst>
          </p:cNvPr>
          <p:cNvSpPr txBox="1"/>
          <p:nvPr userDrawn="1"/>
        </p:nvSpPr>
        <p:spPr>
          <a:xfrm>
            <a:off x="533400" y="6489998"/>
            <a:ext cx="1323181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+mj-lt"/>
                <a:cs typeface="Segoe UI Light" panose="020B0502040204020203" pitchFamily="34" charset="0"/>
              </a:rPr>
              <a:t>Standard Business Presentation</a:t>
            </a:r>
          </a:p>
        </p:txBody>
      </p:sp>
    </p:spTree>
    <p:extLst>
      <p:ext uri="{BB962C8B-B14F-4D97-AF65-F5344CB8AC3E}">
        <p14:creationId xmlns:p14="http://schemas.microsoft.com/office/powerpoint/2010/main" val="3352011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53DD1-1A96-498A-8E95-EADC68881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1EC36-8363-4902-85FC-8E0216FF8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64833-19D7-417C-AAB6-3556F45F3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4EE0-AA83-4523-9A67-1AA6877F593B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7B683-E61C-4E03-9274-BFB258978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37B9A-D3AA-4F68-A169-87ABC0AB1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D806-ABBC-415B-9D58-DD85CBE4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5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88D68-0680-4CD1-A075-F2F41EFB2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1D688-762E-4ADF-B4EB-C687F14D8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68F736-6812-4D54-9D18-237133BC0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8B7E6-6287-40BF-87B7-46C7CC67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4EE0-AA83-4523-9A67-1AA6877F593B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19DA4-5434-4925-A8A8-73B048491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6E9D58-CEC0-4DF1-B54D-EC29F1E21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D806-ABBC-415B-9D58-DD85CBE4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11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50C7C-6300-460D-B274-C6E704189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3794B-DB1F-44EA-A76E-5C4C08B99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26F83B-5DA4-44CF-9699-C6DFEC02A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F7B7AF-B0FA-48E8-8F6D-B6F55A5EA8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25816B-501E-4456-AFFD-516AB55731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4F3E49-ACC3-41D2-B2EC-6E8A33FA9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4EE0-AA83-4523-9A67-1AA6877F593B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CD035D-7A0D-4D70-836F-F8117028C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D663AF-BB6A-467B-95ED-5CB368EE5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D806-ABBC-415B-9D58-DD85CBE4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0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1469E-D088-4765-BA6D-66320ED6F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A9B4D6-0028-453F-B7F7-AEFBE788C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4EE0-AA83-4523-9A67-1AA6877F593B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12F2DD-048E-40EF-888A-0EF8D161B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5609F3-9251-4DDA-96E5-7B662AD77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D806-ABBC-415B-9D58-DD85CBE4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99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36E49A-08C5-4070-8920-0C61DF1F2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4EE0-AA83-4523-9A67-1AA6877F593B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E4B22B-51AB-4749-8DDF-476EE6E1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339762-7C66-4B86-B69F-B9D2DEFC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D806-ABBC-415B-9D58-DD85CBE4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8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ECFCA-16DC-4CC7-96B7-918EAD6FD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50083-683B-4795-8600-469365CC6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8CB717-9CA0-42A6-A19E-4227451E03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72B6F-4151-43F1-8809-D27538B23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4EE0-AA83-4523-9A67-1AA6877F593B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BA4802-49BF-49FD-B919-75A6F8DC8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3A813B-C542-4D2D-A9EC-30B5D238C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D806-ABBC-415B-9D58-DD85CBE4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92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05A80-7555-4312-986C-A4C0C232D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F5C860-4577-47AF-89B0-6FF90C62D4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906AC5-284B-49F2-A738-C58FDE5B37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0E5D8A-1505-4EF4-83FF-E87E4257F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4EE0-AA83-4523-9A67-1AA6877F593B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035FC6-2D7F-42F0-9B99-476DA0286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C6A12A-2138-460A-B2A9-2332E3BD0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D806-ABBC-415B-9D58-DD85CBE4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33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1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9B58D8-4270-448D-8FE4-CC55F7FB3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E80D4-7D6B-4B65-80EC-1F3397533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624D3-4736-4F0A-A45D-FC046B3717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14EE0-AA83-4523-9A67-1AA6877F593B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D435B-044D-4B03-9913-3269CEBD6B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F5A00-C81A-43AF-B21A-A07910BEAA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3D806-ABBC-415B-9D58-DD85CBE49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3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304C8778-E6B3-CC41-8F0E-5881E13CE3B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think-cell Slide" r:id="rId17" imgW="7772400" imgH="10058400" progId="TCLayout.ActiveDocument.1">
                  <p:embed/>
                </p:oleObj>
              </mc:Choice>
              <mc:Fallback>
                <p:oleObj name="think-cell Slide" r:id="rId17" imgW="7772400" imgH="10058400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304C8778-E6B3-CC41-8F0E-5881E13CE3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B621A934-B65D-CD4E-8BE0-77B3D33BC55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400" b="1" i="0" baseline="0" dirty="0">
              <a:latin typeface="Segoe UI" panose="020B0502040204020203" pitchFamily="34" charset="0"/>
              <a:ea typeface="+mj-ea"/>
              <a:sym typeface="Segoe UI" panose="020B0502040204020203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DE9C95-668D-4C97-99D8-074E1701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06400"/>
            <a:ext cx="11125200" cy="88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9BE55-B1B7-4BDF-8E9F-D05E93906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11125200" cy="4652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412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Roboto" panose="02000000000000000000" pitchFamily="2" charset="0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Roboto Light" panose="02000000000000000000" pitchFamily="2" charset="0"/>
          <a:cs typeface="Segoe UI Light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Roboto Light" panose="02000000000000000000" pitchFamily="2" charset="0"/>
          <a:cs typeface="Segoe UI Light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Roboto Light" panose="02000000000000000000" pitchFamily="2" charset="0"/>
          <a:cs typeface="Segoe UI Light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Roboto Light" panose="02000000000000000000" pitchFamily="2" charset="0"/>
          <a:cs typeface="Segoe UI Light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Roboto Light" panose="02000000000000000000" pitchFamily="2" charset="0"/>
          <a:cs typeface="Segoe UI Light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">
          <p15:clr>
            <a:srgbClr val="F26B43"/>
          </p15:clr>
        </p15:guide>
        <p15:guide id="2" pos="7344">
          <p15:clr>
            <a:srgbClr val="F26B43"/>
          </p15:clr>
        </p15:guide>
        <p15:guide id="3" orient="horz" pos="3936">
          <p15:clr>
            <a:srgbClr val="F26B43"/>
          </p15:clr>
        </p15:guide>
        <p15:guide id="5" orient="horz" pos="960">
          <p15:clr>
            <a:srgbClr val="F26B43"/>
          </p15:clr>
        </p15:guide>
        <p15:guide id="6" orient="horz" pos="8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15E59DF-E479-4802-A98A-084176B8815C}"/>
              </a:ext>
            </a:extLst>
          </p:cNvPr>
          <p:cNvSpPr/>
          <p:nvPr/>
        </p:nvSpPr>
        <p:spPr>
          <a:xfrm>
            <a:off x="7213600" y="0"/>
            <a:ext cx="4978400" cy="6313714"/>
          </a:xfrm>
          <a:prstGeom prst="rect">
            <a:avLst/>
          </a:prstGeom>
          <a:pattFill prst="ltDnDiag">
            <a:fgClr>
              <a:schemeClr val="accent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2AB4B7-98FB-41B1-AF17-B24CFDA01E2A}"/>
              </a:ext>
            </a:extLst>
          </p:cNvPr>
          <p:cNvSpPr/>
          <p:nvPr/>
        </p:nvSpPr>
        <p:spPr>
          <a:xfrm>
            <a:off x="7213600" y="544285"/>
            <a:ext cx="4445000" cy="6313715"/>
          </a:xfrm>
          <a:prstGeom prst="rect">
            <a:avLst/>
          </a:prstGeom>
          <a:solidFill>
            <a:srgbClr val="AE85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8BD92-84BD-4401-ADFC-729D41686528}"/>
              </a:ext>
            </a:extLst>
          </p:cNvPr>
          <p:cNvSpPr txBox="1">
            <a:spLocks/>
          </p:cNvSpPr>
          <p:nvPr/>
        </p:nvSpPr>
        <p:spPr>
          <a:xfrm>
            <a:off x="7707086" y="3888879"/>
            <a:ext cx="3458029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045603-2DAA-4D1C-97F4-D495AB35142A}"/>
              </a:ext>
            </a:extLst>
          </p:cNvPr>
          <p:cNvGrpSpPr/>
          <p:nvPr/>
        </p:nvGrpSpPr>
        <p:grpSpPr>
          <a:xfrm>
            <a:off x="7707086" y="1737280"/>
            <a:ext cx="1227137" cy="1227137"/>
            <a:chOff x="9161463" y="3609975"/>
            <a:chExt cx="360363" cy="360363"/>
          </a:xfrm>
          <a:solidFill>
            <a:schemeClr val="bg1"/>
          </a:solidFill>
        </p:grpSpPr>
        <p:sp>
          <p:nvSpPr>
            <p:cNvPr id="11" name="Freeform 1209">
              <a:extLst>
                <a:ext uri="{FF2B5EF4-FFF2-40B4-BE49-F238E27FC236}">
                  <a16:creationId xmlns:a16="http://schemas.microsoft.com/office/drawing/2014/main" id="{E9FE7028-1D50-410A-B8D1-1FAFEA9B3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3954463"/>
              <a:ext cx="360363" cy="15875"/>
            </a:xfrm>
            <a:custGeom>
              <a:avLst/>
              <a:gdLst>
                <a:gd name="T0" fmla="*/ 94 w 96"/>
                <a:gd name="T1" fmla="*/ 4 h 4"/>
                <a:gd name="T2" fmla="*/ 2 w 96"/>
                <a:gd name="T3" fmla="*/ 4 h 4"/>
                <a:gd name="T4" fmla="*/ 0 w 96"/>
                <a:gd name="T5" fmla="*/ 2 h 4"/>
                <a:gd name="T6" fmla="*/ 2 w 96"/>
                <a:gd name="T7" fmla="*/ 0 h 4"/>
                <a:gd name="T8" fmla="*/ 94 w 96"/>
                <a:gd name="T9" fmla="*/ 0 h 4"/>
                <a:gd name="T10" fmla="*/ 96 w 96"/>
                <a:gd name="T11" fmla="*/ 2 h 4"/>
                <a:gd name="T12" fmla="*/ 94 w 96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" h="4">
                  <a:moveTo>
                    <a:pt x="94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5" y="0"/>
                    <a:pt x="96" y="1"/>
                    <a:pt x="96" y="2"/>
                  </a:cubicBezTo>
                  <a:cubicBezTo>
                    <a:pt x="96" y="3"/>
                    <a:pt x="95" y="4"/>
                    <a:pt x="9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210">
              <a:extLst>
                <a:ext uri="{FF2B5EF4-FFF2-40B4-BE49-F238E27FC236}">
                  <a16:creationId xmlns:a16="http://schemas.microsoft.com/office/drawing/2014/main" id="{8BFEDBF6-1A32-43E7-A9EE-E7D5B52857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75750" y="3879850"/>
              <a:ext cx="60325" cy="90488"/>
            </a:xfrm>
            <a:custGeom>
              <a:avLst/>
              <a:gdLst>
                <a:gd name="T0" fmla="*/ 14 w 16"/>
                <a:gd name="T1" fmla="*/ 24 h 24"/>
                <a:gd name="T2" fmla="*/ 2 w 16"/>
                <a:gd name="T3" fmla="*/ 24 h 24"/>
                <a:gd name="T4" fmla="*/ 0 w 16"/>
                <a:gd name="T5" fmla="*/ 22 h 24"/>
                <a:gd name="T6" fmla="*/ 0 w 16"/>
                <a:gd name="T7" fmla="*/ 2 h 24"/>
                <a:gd name="T8" fmla="*/ 2 w 16"/>
                <a:gd name="T9" fmla="*/ 0 h 24"/>
                <a:gd name="T10" fmla="*/ 14 w 16"/>
                <a:gd name="T11" fmla="*/ 0 h 24"/>
                <a:gd name="T12" fmla="*/ 16 w 16"/>
                <a:gd name="T13" fmla="*/ 2 h 24"/>
                <a:gd name="T14" fmla="*/ 16 w 16"/>
                <a:gd name="T15" fmla="*/ 22 h 24"/>
                <a:gd name="T16" fmla="*/ 14 w 16"/>
                <a:gd name="T17" fmla="*/ 24 h 24"/>
                <a:gd name="T18" fmla="*/ 4 w 16"/>
                <a:gd name="T19" fmla="*/ 20 h 24"/>
                <a:gd name="T20" fmla="*/ 12 w 16"/>
                <a:gd name="T21" fmla="*/ 20 h 24"/>
                <a:gd name="T22" fmla="*/ 12 w 16"/>
                <a:gd name="T23" fmla="*/ 4 h 24"/>
                <a:gd name="T24" fmla="*/ 4 w 16"/>
                <a:gd name="T25" fmla="*/ 4 h 24"/>
                <a:gd name="T26" fmla="*/ 4 w 16"/>
                <a:gd name="T27" fmla="*/ 2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24">
                  <a:moveTo>
                    <a:pt x="14" y="24"/>
                  </a:move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3"/>
                    <a:pt x="0" y="2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23"/>
                    <a:pt x="15" y="24"/>
                    <a:pt x="14" y="24"/>
                  </a:cubicBezTo>
                  <a:close/>
                  <a:moveTo>
                    <a:pt x="4" y="20"/>
                  </a:moveTo>
                  <a:cubicBezTo>
                    <a:pt x="12" y="20"/>
                    <a:pt x="12" y="20"/>
                    <a:pt x="12" y="2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1211">
              <a:extLst>
                <a:ext uri="{FF2B5EF4-FFF2-40B4-BE49-F238E27FC236}">
                  <a16:creationId xmlns:a16="http://schemas.microsoft.com/office/drawing/2014/main" id="{734F60EF-3856-4406-AA41-6282B99123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66238" y="3805238"/>
              <a:ext cx="60325" cy="165100"/>
            </a:xfrm>
            <a:custGeom>
              <a:avLst/>
              <a:gdLst>
                <a:gd name="T0" fmla="*/ 14 w 16"/>
                <a:gd name="T1" fmla="*/ 44 h 44"/>
                <a:gd name="T2" fmla="*/ 2 w 16"/>
                <a:gd name="T3" fmla="*/ 44 h 44"/>
                <a:gd name="T4" fmla="*/ 0 w 16"/>
                <a:gd name="T5" fmla="*/ 42 h 44"/>
                <a:gd name="T6" fmla="*/ 0 w 16"/>
                <a:gd name="T7" fmla="*/ 2 h 44"/>
                <a:gd name="T8" fmla="*/ 2 w 16"/>
                <a:gd name="T9" fmla="*/ 0 h 44"/>
                <a:gd name="T10" fmla="*/ 14 w 16"/>
                <a:gd name="T11" fmla="*/ 0 h 44"/>
                <a:gd name="T12" fmla="*/ 16 w 16"/>
                <a:gd name="T13" fmla="*/ 2 h 44"/>
                <a:gd name="T14" fmla="*/ 16 w 16"/>
                <a:gd name="T15" fmla="*/ 42 h 44"/>
                <a:gd name="T16" fmla="*/ 14 w 16"/>
                <a:gd name="T17" fmla="*/ 44 h 44"/>
                <a:gd name="T18" fmla="*/ 4 w 16"/>
                <a:gd name="T19" fmla="*/ 40 h 44"/>
                <a:gd name="T20" fmla="*/ 12 w 16"/>
                <a:gd name="T21" fmla="*/ 40 h 44"/>
                <a:gd name="T22" fmla="*/ 12 w 16"/>
                <a:gd name="T23" fmla="*/ 4 h 44"/>
                <a:gd name="T24" fmla="*/ 4 w 16"/>
                <a:gd name="T25" fmla="*/ 4 h 44"/>
                <a:gd name="T26" fmla="*/ 4 w 16"/>
                <a:gd name="T27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44">
                  <a:moveTo>
                    <a:pt x="14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3"/>
                    <a:pt x="15" y="44"/>
                    <a:pt x="14" y="44"/>
                  </a:cubicBezTo>
                  <a:close/>
                  <a:moveTo>
                    <a:pt x="4" y="40"/>
                  </a:moveTo>
                  <a:cubicBezTo>
                    <a:pt x="12" y="40"/>
                    <a:pt x="12" y="40"/>
                    <a:pt x="12" y="4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212">
              <a:extLst>
                <a:ext uri="{FF2B5EF4-FFF2-40B4-BE49-F238E27FC236}">
                  <a16:creationId xmlns:a16="http://schemas.microsoft.com/office/drawing/2014/main" id="{5C167C88-8E19-4EF0-98FF-32A84C3FF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56725" y="3835400"/>
              <a:ext cx="60325" cy="134938"/>
            </a:xfrm>
            <a:custGeom>
              <a:avLst/>
              <a:gdLst>
                <a:gd name="T0" fmla="*/ 14 w 16"/>
                <a:gd name="T1" fmla="*/ 36 h 36"/>
                <a:gd name="T2" fmla="*/ 2 w 16"/>
                <a:gd name="T3" fmla="*/ 36 h 36"/>
                <a:gd name="T4" fmla="*/ 0 w 16"/>
                <a:gd name="T5" fmla="*/ 34 h 36"/>
                <a:gd name="T6" fmla="*/ 0 w 16"/>
                <a:gd name="T7" fmla="*/ 2 h 36"/>
                <a:gd name="T8" fmla="*/ 2 w 16"/>
                <a:gd name="T9" fmla="*/ 0 h 36"/>
                <a:gd name="T10" fmla="*/ 14 w 16"/>
                <a:gd name="T11" fmla="*/ 0 h 36"/>
                <a:gd name="T12" fmla="*/ 16 w 16"/>
                <a:gd name="T13" fmla="*/ 2 h 36"/>
                <a:gd name="T14" fmla="*/ 16 w 16"/>
                <a:gd name="T15" fmla="*/ 34 h 36"/>
                <a:gd name="T16" fmla="*/ 14 w 16"/>
                <a:gd name="T17" fmla="*/ 36 h 36"/>
                <a:gd name="T18" fmla="*/ 4 w 16"/>
                <a:gd name="T19" fmla="*/ 32 h 36"/>
                <a:gd name="T20" fmla="*/ 12 w 16"/>
                <a:gd name="T21" fmla="*/ 32 h 36"/>
                <a:gd name="T22" fmla="*/ 12 w 16"/>
                <a:gd name="T23" fmla="*/ 4 h 36"/>
                <a:gd name="T24" fmla="*/ 4 w 16"/>
                <a:gd name="T25" fmla="*/ 4 h 36"/>
                <a:gd name="T26" fmla="*/ 4 w 1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36">
                  <a:moveTo>
                    <a:pt x="14" y="36"/>
                  </a:moveTo>
                  <a:cubicBezTo>
                    <a:pt x="2" y="36"/>
                    <a:pt x="2" y="36"/>
                    <a:pt x="2" y="36"/>
                  </a:cubicBezTo>
                  <a:cubicBezTo>
                    <a:pt x="1" y="36"/>
                    <a:pt x="0" y="35"/>
                    <a:pt x="0" y="3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6" y="35"/>
                    <a:pt x="15" y="36"/>
                    <a:pt x="14" y="36"/>
                  </a:cubicBezTo>
                  <a:close/>
                  <a:moveTo>
                    <a:pt x="4" y="32"/>
                  </a:moveTo>
                  <a:cubicBezTo>
                    <a:pt x="12" y="32"/>
                    <a:pt x="12" y="32"/>
                    <a:pt x="12" y="32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1213">
              <a:extLst>
                <a:ext uri="{FF2B5EF4-FFF2-40B4-BE49-F238E27FC236}">
                  <a16:creationId xmlns:a16="http://schemas.microsoft.com/office/drawing/2014/main" id="{7EF9FD46-519B-4362-8E50-60260B675C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47213" y="3729038"/>
              <a:ext cx="60325" cy="241300"/>
            </a:xfrm>
            <a:custGeom>
              <a:avLst/>
              <a:gdLst>
                <a:gd name="T0" fmla="*/ 14 w 16"/>
                <a:gd name="T1" fmla="*/ 64 h 64"/>
                <a:gd name="T2" fmla="*/ 2 w 16"/>
                <a:gd name="T3" fmla="*/ 64 h 64"/>
                <a:gd name="T4" fmla="*/ 0 w 16"/>
                <a:gd name="T5" fmla="*/ 62 h 64"/>
                <a:gd name="T6" fmla="*/ 0 w 16"/>
                <a:gd name="T7" fmla="*/ 2 h 64"/>
                <a:gd name="T8" fmla="*/ 2 w 16"/>
                <a:gd name="T9" fmla="*/ 0 h 64"/>
                <a:gd name="T10" fmla="*/ 14 w 16"/>
                <a:gd name="T11" fmla="*/ 0 h 64"/>
                <a:gd name="T12" fmla="*/ 16 w 16"/>
                <a:gd name="T13" fmla="*/ 2 h 64"/>
                <a:gd name="T14" fmla="*/ 16 w 16"/>
                <a:gd name="T15" fmla="*/ 62 h 64"/>
                <a:gd name="T16" fmla="*/ 14 w 16"/>
                <a:gd name="T17" fmla="*/ 64 h 64"/>
                <a:gd name="T18" fmla="*/ 4 w 16"/>
                <a:gd name="T19" fmla="*/ 60 h 64"/>
                <a:gd name="T20" fmla="*/ 12 w 16"/>
                <a:gd name="T21" fmla="*/ 60 h 64"/>
                <a:gd name="T22" fmla="*/ 12 w 16"/>
                <a:gd name="T23" fmla="*/ 4 h 64"/>
                <a:gd name="T24" fmla="*/ 4 w 16"/>
                <a:gd name="T25" fmla="*/ 4 h 64"/>
                <a:gd name="T26" fmla="*/ 4 w 16"/>
                <a:gd name="T27" fmla="*/ 6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64">
                  <a:moveTo>
                    <a:pt x="14" y="64"/>
                  </a:moveTo>
                  <a:cubicBezTo>
                    <a:pt x="2" y="64"/>
                    <a:pt x="2" y="64"/>
                    <a:pt x="2" y="64"/>
                  </a:cubicBezTo>
                  <a:cubicBezTo>
                    <a:pt x="1" y="64"/>
                    <a:pt x="0" y="63"/>
                    <a:pt x="0" y="6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16" y="63"/>
                    <a:pt x="15" y="64"/>
                    <a:pt x="14" y="64"/>
                  </a:cubicBezTo>
                  <a:close/>
                  <a:moveTo>
                    <a:pt x="4" y="60"/>
                  </a:moveTo>
                  <a:cubicBezTo>
                    <a:pt x="12" y="60"/>
                    <a:pt x="12" y="60"/>
                    <a:pt x="12" y="6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1214">
              <a:extLst>
                <a:ext uri="{FF2B5EF4-FFF2-40B4-BE49-F238E27FC236}">
                  <a16:creationId xmlns:a16="http://schemas.microsoft.com/office/drawing/2014/main" id="{C4442DBF-28D3-4C53-992E-932FFCEFCD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3688" y="3759200"/>
              <a:ext cx="46038" cy="46038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215">
              <a:extLst>
                <a:ext uri="{FF2B5EF4-FFF2-40B4-BE49-F238E27FC236}">
                  <a16:creationId xmlns:a16="http://schemas.microsoft.com/office/drawing/2014/main" id="{52562790-20FD-41C3-B86D-7F8A3D18DD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74175" y="3684588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216">
              <a:extLst>
                <a:ext uri="{FF2B5EF4-FFF2-40B4-BE49-F238E27FC236}">
                  <a16:creationId xmlns:a16="http://schemas.microsoft.com/office/drawing/2014/main" id="{430674DA-6534-4BE5-AFFF-F655E1907F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64663" y="3714750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17">
              <a:extLst>
                <a:ext uri="{FF2B5EF4-FFF2-40B4-BE49-F238E27FC236}">
                  <a16:creationId xmlns:a16="http://schemas.microsoft.com/office/drawing/2014/main" id="{62558D24-05F5-4962-BDDC-4B8AFB7E4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3563" y="3609975"/>
              <a:ext cx="46038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218">
              <a:extLst>
                <a:ext uri="{FF2B5EF4-FFF2-40B4-BE49-F238E27FC236}">
                  <a16:creationId xmlns:a16="http://schemas.microsoft.com/office/drawing/2014/main" id="{35E97017-34F4-4BB0-A863-E7D98D040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0675" y="3706813"/>
              <a:ext cx="82550" cy="71438"/>
            </a:xfrm>
            <a:custGeom>
              <a:avLst/>
              <a:gdLst>
                <a:gd name="T0" fmla="*/ 2 w 22"/>
                <a:gd name="T1" fmla="*/ 19 h 19"/>
                <a:gd name="T2" fmla="*/ 1 w 22"/>
                <a:gd name="T3" fmla="*/ 19 h 19"/>
                <a:gd name="T4" fmla="*/ 1 w 22"/>
                <a:gd name="T5" fmla="*/ 16 h 19"/>
                <a:gd name="T6" fmla="*/ 19 w 22"/>
                <a:gd name="T7" fmla="*/ 1 h 19"/>
                <a:gd name="T8" fmla="*/ 21 w 22"/>
                <a:gd name="T9" fmla="*/ 1 h 19"/>
                <a:gd name="T10" fmla="*/ 21 w 22"/>
                <a:gd name="T11" fmla="*/ 4 h 19"/>
                <a:gd name="T12" fmla="*/ 3 w 22"/>
                <a:gd name="T13" fmla="*/ 19 h 19"/>
                <a:gd name="T14" fmla="*/ 2 w 22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9">
                  <a:moveTo>
                    <a:pt x="2" y="19"/>
                  </a:moveTo>
                  <a:cubicBezTo>
                    <a:pt x="2" y="19"/>
                    <a:pt x="1" y="19"/>
                    <a:pt x="1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21" y="0"/>
                    <a:pt x="21" y="1"/>
                  </a:cubicBezTo>
                  <a:cubicBezTo>
                    <a:pt x="22" y="2"/>
                    <a:pt x="22" y="3"/>
                    <a:pt x="21" y="4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219">
              <a:extLst>
                <a:ext uri="{FF2B5EF4-FFF2-40B4-BE49-F238E27FC236}">
                  <a16:creationId xmlns:a16="http://schemas.microsoft.com/office/drawing/2014/main" id="{A0680866-EB5A-4B53-9AF5-A63B59F5B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338" y="3703638"/>
              <a:ext cx="79375" cy="38100"/>
            </a:xfrm>
            <a:custGeom>
              <a:avLst/>
              <a:gdLst>
                <a:gd name="T0" fmla="*/ 18 w 21"/>
                <a:gd name="T1" fmla="*/ 10 h 10"/>
                <a:gd name="T2" fmla="*/ 18 w 21"/>
                <a:gd name="T3" fmla="*/ 10 h 10"/>
                <a:gd name="T4" fmla="*/ 1 w 21"/>
                <a:gd name="T5" fmla="*/ 4 h 10"/>
                <a:gd name="T6" fmla="*/ 0 w 21"/>
                <a:gd name="T7" fmla="*/ 2 h 10"/>
                <a:gd name="T8" fmla="*/ 2 w 21"/>
                <a:gd name="T9" fmla="*/ 0 h 10"/>
                <a:gd name="T10" fmla="*/ 19 w 21"/>
                <a:gd name="T11" fmla="*/ 6 h 10"/>
                <a:gd name="T12" fmla="*/ 20 w 21"/>
                <a:gd name="T13" fmla="*/ 8 h 10"/>
                <a:gd name="T14" fmla="*/ 18 w 2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">
                  <a:moveTo>
                    <a:pt x="18" y="10"/>
                  </a:moveTo>
                  <a:cubicBezTo>
                    <a:pt x="18" y="10"/>
                    <a:pt x="18" y="10"/>
                    <a:pt x="18" y="1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0" y="6"/>
                    <a:pt x="21" y="7"/>
                    <a:pt x="20" y="8"/>
                  </a:cubicBezTo>
                  <a:cubicBezTo>
                    <a:pt x="20" y="9"/>
                    <a:pt x="19" y="10"/>
                    <a:pt x="18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220">
              <a:extLst>
                <a:ext uri="{FF2B5EF4-FFF2-40B4-BE49-F238E27FC236}">
                  <a16:creationId xmlns:a16="http://schemas.microsoft.com/office/drawing/2014/main" id="{26BFEAFE-3FF3-45D6-955F-3E045AAD5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6888" y="3635375"/>
              <a:ext cx="90488" cy="98425"/>
            </a:xfrm>
            <a:custGeom>
              <a:avLst/>
              <a:gdLst>
                <a:gd name="T0" fmla="*/ 3 w 24"/>
                <a:gd name="T1" fmla="*/ 26 h 26"/>
                <a:gd name="T2" fmla="*/ 1 w 24"/>
                <a:gd name="T3" fmla="*/ 25 h 26"/>
                <a:gd name="T4" fmla="*/ 1 w 24"/>
                <a:gd name="T5" fmla="*/ 23 h 26"/>
                <a:gd name="T6" fmla="*/ 20 w 24"/>
                <a:gd name="T7" fmla="*/ 1 h 26"/>
                <a:gd name="T8" fmla="*/ 23 w 24"/>
                <a:gd name="T9" fmla="*/ 1 h 26"/>
                <a:gd name="T10" fmla="*/ 23 w 24"/>
                <a:gd name="T11" fmla="*/ 3 h 26"/>
                <a:gd name="T12" fmla="*/ 4 w 24"/>
                <a:gd name="T13" fmla="*/ 25 h 26"/>
                <a:gd name="T14" fmla="*/ 3 w 24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26">
                  <a:moveTo>
                    <a:pt x="3" y="26"/>
                  </a:moveTo>
                  <a:cubicBezTo>
                    <a:pt x="2" y="26"/>
                    <a:pt x="2" y="26"/>
                    <a:pt x="1" y="25"/>
                  </a:cubicBezTo>
                  <a:cubicBezTo>
                    <a:pt x="0" y="25"/>
                    <a:pt x="0" y="23"/>
                    <a:pt x="1" y="23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4" y="1"/>
                    <a:pt x="24" y="2"/>
                    <a:pt x="23" y="3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4" y="26"/>
                    <a:pt x="3" y="26"/>
                    <a:pt x="3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57C7511-44C8-430E-846D-3E84B5363962}"/>
              </a:ext>
            </a:extLst>
          </p:cNvPr>
          <p:cNvCxnSpPr>
            <a:cxnSpLocks/>
          </p:cNvCxnSpPr>
          <p:nvPr/>
        </p:nvCxnSpPr>
        <p:spPr>
          <a:xfrm>
            <a:off x="0" y="5420452"/>
            <a:ext cx="13271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5E5257B-B65C-42A0-817B-AF2428A67275}"/>
              </a:ext>
            </a:extLst>
          </p:cNvPr>
          <p:cNvCxnSpPr>
            <a:cxnSpLocks/>
          </p:cNvCxnSpPr>
          <p:nvPr/>
        </p:nvCxnSpPr>
        <p:spPr>
          <a:xfrm>
            <a:off x="7700322" y="3156857"/>
            <a:ext cx="3677920" cy="0"/>
          </a:xfrm>
          <a:prstGeom prst="line">
            <a:avLst/>
          </a:prstGeom>
          <a:ln w="47625" cap="rnd">
            <a:solidFill>
              <a:schemeClr val="bg1">
                <a:lumMod val="8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5F4B36C8-EC23-405C-88C9-0B8F1F54C1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6693"/>
            <a:ext cx="6662566" cy="13573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31BC2D-EB66-4E2A-9E8C-29F5A0059343}"/>
              </a:ext>
            </a:extLst>
          </p:cNvPr>
          <p:cNvSpPr/>
          <p:nvPr/>
        </p:nvSpPr>
        <p:spPr>
          <a:xfrm>
            <a:off x="7424156" y="3326737"/>
            <a:ext cx="3802644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AE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مجموع المستخدمين لخدمات </a:t>
            </a:r>
          </a:p>
          <a:p>
            <a:pPr algn="ctr"/>
            <a:r>
              <a:rPr lang="ar-AE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وزارة الصحة ووقاية المجتمع 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Total Users of MOHAP Services   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DBB13C-B078-4B63-AF0B-ED425C256C33}"/>
              </a:ext>
            </a:extLst>
          </p:cNvPr>
          <p:cNvSpPr/>
          <p:nvPr/>
        </p:nvSpPr>
        <p:spPr>
          <a:xfrm>
            <a:off x="0" y="6356022"/>
            <a:ext cx="574196" cy="523220"/>
          </a:xfrm>
          <a:prstGeom prst="rect">
            <a:avLst/>
          </a:prstGeom>
          <a:solidFill>
            <a:srgbClr val="8A682E"/>
          </a:solidFill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V-1</a:t>
            </a:r>
          </a:p>
        </p:txBody>
      </p:sp>
      <p:pic>
        <p:nvPicPr>
          <p:cNvPr id="3" name="Picture 2" descr="Background Verification Services in UAE | Employee Verification Services  Dubai">
            <a:extLst>
              <a:ext uri="{FF2B5EF4-FFF2-40B4-BE49-F238E27FC236}">
                <a16:creationId xmlns:a16="http://schemas.microsoft.com/office/drawing/2014/main" id="{F5DB6A36-DAA2-4DF2-BDF9-904D6B479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29" y="1552037"/>
            <a:ext cx="7228416" cy="4500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B7B467DE-97BD-4BD1-B783-9C8412E2FDDF}"/>
              </a:ext>
            </a:extLst>
          </p:cNvPr>
          <p:cNvSpPr/>
          <p:nvPr/>
        </p:nvSpPr>
        <p:spPr>
          <a:xfrm>
            <a:off x="8934223" y="4924734"/>
            <a:ext cx="8226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AE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2021 </a:t>
            </a:r>
            <a:endParaRPr lang="en-US" sz="28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0062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1FD3F0B0-1FEE-4BF8-BCA6-3C628350B71A}"/>
              </a:ext>
            </a:extLst>
          </p:cNvPr>
          <p:cNvSpPr/>
          <p:nvPr/>
        </p:nvSpPr>
        <p:spPr>
          <a:xfrm>
            <a:off x="0" y="5088835"/>
            <a:ext cx="12192000" cy="183567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179" name="Chart 178">
            <a:extLst>
              <a:ext uri="{FF2B5EF4-FFF2-40B4-BE49-F238E27FC236}">
                <a16:creationId xmlns:a16="http://schemas.microsoft.com/office/drawing/2014/main" id="{08B804EA-4E26-4D73-810B-7DC52F44E8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0365282"/>
              </p:ext>
            </p:extLst>
          </p:nvPr>
        </p:nvGraphicFramePr>
        <p:xfrm>
          <a:off x="0" y="688014"/>
          <a:ext cx="11964228" cy="5541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0" name="Rectangle 179">
            <a:extLst>
              <a:ext uri="{FF2B5EF4-FFF2-40B4-BE49-F238E27FC236}">
                <a16:creationId xmlns:a16="http://schemas.microsoft.com/office/drawing/2014/main" id="{F22D78D7-8C38-43AD-9F8E-F73FFBCC4288}"/>
              </a:ext>
            </a:extLst>
          </p:cNvPr>
          <p:cNvSpPr/>
          <p:nvPr/>
        </p:nvSpPr>
        <p:spPr>
          <a:xfrm flipH="1">
            <a:off x="227772" y="5864087"/>
            <a:ext cx="12612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اعتماد اللجنة الطبية لطلب التقاعد او العجز الطبي</a:t>
            </a:r>
            <a:endParaRPr lang="en-US" sz="1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CBF7A54A-E683-4845-9E5F-AB990D44E614}"/>
              </a:ext>
            </a:extLst>
          </p:cNvPr>
          <p:cNvSpPr/>
          <p:nvPr/>
        </p:nvSpPr>
        <p:spPr>
          <a:xfrm>
            <a:off x="1570387" y="5864086"/>
            <a:ext cx="10879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AE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اعتماد الإجازات والتقارير الطبية </a:t>
            </a:r>
            <a:endParaRPr lang="en-US" sz="1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3215AF0E-278B-44CB-8597-322286717676}"/>
              </a:ext>
            </a:extLst>
          </p:cNvPr>
          <p:cNvSpPr/>
          <p:nvPr/>
        </p:nvSpPr>
        <p:spPr>
          <a:xfrm>
            <a:off x="2589354" y="5811108"/>
            <a:ext cx="11606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الشكاوى على المنشآت الصحية الخاصة وكادرها الطبي</a:t>
            </a:r>
            <a:endParaRPr lang="en-US" sz="1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881B2E60-1B0A-4A52-96BE-55BF4104E5A9}"/>
              </a:ext>
            </a:extLst>
          </p:cNvPr>
          <p:cNvSpPr/>
          <p:nvPr/>
        </p:nvSpPr>
        <p:spPr>
          <a:xfrm>
            <a:off x="3979812" y="5820116"/>
            <a:ext cx="7184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إصدار </a:t>
            </a:r>
          </a:p>
          <a:p>
            <a:pPr algn="ctr"/>
            <a:r>
              <a:rPr lang="en-US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شهادة ميلاد</a:t>
            </a: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2408D095-4182-4FA2-9750-219E058D342E}"/>
              </a:ext>
            </a:extLst>
          </p:cNvPr>
          <p:cNvSpPr/>
          <p:nvPr/>
        </p:nvSpPr>
        <p:spPr>
          <a:xfrm>
            <a:off x="4882762" y="5771752"/>
            <a:ext cx="10320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1200" b="1">
                <a:latin typeface="Sakkal Majalla" panose="02000000000000000000" pitchFamily="2" charset="-78"/>
                <a:cs typeface="Sakkal Majalla" panose="02000000000000000000" pitchFamily="2" charset="-78"/>
              </a:rPr>
              <a:t>إصدار صورة طبق الأصل لشهادة ميلاد</a:t>
            </a:r>
            <a:endParaRPr lang="en-US" sz="1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73663BAB-E98E-48F1-AF26-4EBAFB4F7383}"/>
              </a:ext>
            </a:extLst>
          </p:cNvPr>
          <p:cNvSpPr/>
          <p:nvPr/>
        </p:nvSpPr>
        <p:spPr>
          <a:xfrm>
            <a:off x="6329675" y="5797167"/>
            <a:ext cx="6815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AE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إصدار </a:t>
            </a:r>
            <a:endParaRPr lang="en-US" sz="1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r>
              <a:rPr lang="ar-AE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شهادة وفاة</a:t>
            </a:r>
            <a:endParaRPr lang="en-US" sz="1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189EA487-87AD-4FD6-820E-A5E7E96B1E7C}"/>
              </a:ext>
            </a:extLst>
          </p:cNvPr>
          <p:cNvSpPr/>
          <p:nvPr/>
        </p:nvSpPr>
        <p:spPr>
          <a:xfrm>
            <a:off x="7173078" y="5814221"/>
            <a:ext cx="1160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>
                <a:latin typeface="Sakkal Majalla" panose="02000000000000000000" pitchFamily="2" charset="-78"/>
                <a:cs typeface="Sakkal Majalla" panose="02000000000000000000" pitchFamily="2" charset="-78"/>
              </a:rPr>
              <a:t>إصدار صورة طبق الاصل لشهادة وفاة</a:t>
            </a:r>
            <a:endParaRPr lang="en-US" sz="1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A1B85C0C-D335-421B-BE28-2462C0CB9067}"/>
              </a:ext>
            </a:extLst>
          </p:cNvPr>
          <p:cNvSpPr/>
          <p:nvPr/>
        </p:nvSpPr>
        <p:spPr>
          <a:xfrm>
            <a:off x="8348972" y="5797167"/>
            <a:ext cx="8178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إصدار شهادة </a:t>
            </a:r>
          </a:p>
          <a:p>
            <a:pPr algn="ctr"/>
            <a:r>
              <a:rPr lang="en-US" sz="12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تقدير</a:t>
            </a:r>
            <a:r>
              <a:rPr lang="en-US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12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العمر</a:t>
            </a:r>
            <a:endParaRPr lang="en-US" sz="1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4FCB2261-6D89-432A-825A-5062A3F20E6E}"/>
              </a:ext>
            </a:extLst>
          </p:cNvPr>
          <p:cNvSpPr/>
          <p:nvPr/>
        </p:nvSpPr>
        <p:spPr>
          <a:xfrm>
            <a:off x="9357331" y="5875227"/>
            <a:ext cx="11606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طلب</a:t>
            </a:r>
            <a:r>
              <a:rPr lang="en-US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شهادة </a:t>
            </a:r>
          </a:p>
          <a:p>
            <a:pPr algn="ctr"/>
            <a:r>
              <a:rPr lang="en-US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r>
              <a:rPr lang="en-US" sz="12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لمن</a:t>
            </a:r>
            <a:r>
              <a:rPr lang="en-US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12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يهمه</a:t>
            </a:r>
            <a:r>
              <a:rPr lang="en-US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12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الأمر</a:t>
            </a:r>
            <a:r>
              <a:rPr lang="en-US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12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لجهة</a:t>
            </a:r>
            <a:r>
              <a:rPr lang="en-US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12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العمل</a:t>
            </a:r>
            <a:r>
              <a:rPr lang="en-US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" </a:t>
            </a:r>
            <a:r>
              <a:rPr lang="en-US" sz="12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للمريض</a:t>
            </a:r>
            <a:r>
              <a:rPr lang="en-US" sz="1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12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والمرافقين</a:t>
            </a:r>
            <a:endParaRPr lang="en-US" sz="1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79564CF4-A7A4-46BE-ADB4-4FBC621D7710}"/>
              </a:ext>
            </a:extLst>
          </p:cNvPr>
          <p:cNvSpPr/>
          <p:nvPr/>
        </p:nvSpPr>
        <p:spPr>
          <a:xfrm>
            <a:off x="10889898" y="5879475"/>
            <a:ext cx="8130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تقييم</a:t>
            </a:r>
            <a:r>
              <a:rPr lang="en-US" sz="1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140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طبيب</a:t>
            </a:r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3178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4EC596D-6A19-4F9E-824D-0EB86CAE6C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192708"/>
              </p:ext>
            </p:extLst>
          </p:nvPr>
        </p:nvGraphicFramePr>
        <p:xfrm>
          <a:off x="1" y="0"/>
          <a:ext cx="12191997" cy="6857999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705134">
                  <a:extLst>
                    <a:ext uri="{9D8B030D-6E8A-4147-A177-3AD203B41FA5}">
                      <a16:colId xmlns:a16="http://schemas.microsoft.com/office/drawing/2014/main" val="276972909"/>
                    </a:ext>
                  </a:extLst>
                </a:gridCol>
                <a:gridCol w="973201">
                  <a:extLst>
                    <a:ext uri="{9D8B030D-6E8A-4147-A177-3AD203B41FA5}">
                      <a16:colId xmlns:a16="http://schemas.microsoft.com/office/drawing/2014/main" val="22442166"/>
                    </a:ext>
                  </a:extLst>
                </a:gridCol>
                <a:gridCol w="973201">
                  <a:extLst>
                    <a:ext uri="{9D8B030D-6E8A-4147-A177-3AD203B41FA5}">
                      <a16:colId xmlns:a16="http://schemas.microsoft.com/office/drawing/2014/main" val="3723605511"/>
                    </a:ext>
                  </a:extLst>
                </a:gridCol>
                <a:gridCol w="973201">
                  <a:extLst>
                    <a:ext uri="{9D8B030D-6E8A-4147-A177-3AD203B41FA5}">
                      <a16:colId xmlns:a16="http://schemas.microsoft.com/office/drawing/2014/main" val="4119395759"/>
                    </a:ext>
                  </a:extLst>
                </a:gridCol>
                <a:gridCol w="979812">
                  <a:extLst>
                    <a:ext uri="{9D8B030D-6E8A-4147-A177-3AD203B41FA5}">
                      <a16:colId xmlns:a16="http://schemas.microsoft.com/office/drawing/2014/main" val="2070812586"/>
                    </a:ext>
                  </a:extLst>
                </a:gridCol>
                <a:gridCol w="3793724">
                  <a:extLst>
                    <a:ext uri="{9D8B030D-6E8A-4147-A177-3AD203B41FA5}">
                      <a16:colId xmlns:a16="http://schemas.microsoft.com/office/drawing/2014/main" val="661331163"/>
                    </a:ext>
                  </a:extLst>
                </a:gridCol>
                <a:gridCol w="3793724">
                  <a:extLst>
                    <a:ext uri="{9D8B030D-6E8A-4147-A177-3AD203B41FA5}">
                      <a16:colId xmlns:a16="http://schemas.microsoft.com/office/drawing/2014/main" val="1665396921"/>
                    </a:ext>
                  </a:extLst>
                </a:gridCol>
              </a:tblGrid>
              <a:tr h="1101697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solidFill>
                      <a:srgbClr val="AE85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solidFill>
                            <a:srgbClr val="AE853D"/>
                          </a:solidFill>
                          <a:effectLst/>
                        </a:rPr>
                        <a:t>عدد المستخدمين </a:t>
                      </a:r>
                      <a:r>
                        <a:rPr lang="en-US" sz="1600" kern="1200" dirty="0">
                          <a:solidFill>
                            <a:srgbClr val="AE853D"/>
                          </a:solidFill>
                          <a:effectLst/>
                        </a:rPr>
                        <a:t>Q4/2021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solidFill>
                            <a:srgbClr val="AE853D"/>
                          </a:solidFill>
                          <a:effectLst/>
                        </a:rPr>
                        <a:t>عدد المستخدمين </a:t>
                      </a:r>
                      <a:r>
                        <a:rPr lang="en-US" sz="1600" kern="1200" dirty="0">
                          <a:solidFill>
                            <a:srgbClr val="AE853D"/>
                          </a:solidFill>
                          <a:effectLst/>
                        </a:rPr>
                        <a:t>Q3/2021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solidFill>
                            <a:srgbClr val="AE853D"/>
                          </a:solidFill>
                          <a:effectLst/>
                        </a:rPr>
                        <a:t>عدد المستخدمين </a:t>
                      </a:r>
                      <a:r>
                        <a:rPr lang="en-US" sz="1600" kern="1200" dirty="0">
                          <a:solidFill>
                            <a:srgbClr val="AE853D"/>
                          </a:solidFill>
                          <a:effectLst/>
                        </a:rPr>
                        <a:t>Q2/2021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>
                          <a:solidFill>
                            <a:srgbClr val="AE853D"/>
                          </a:solidFill>
                          <a:effectLst/>
                        </a:rPr>
                        <a:t>عدد المستخدمين </a:t>
                      </a:r>
                      <a:r>
                        <a:rPr lang="en-US" sz="1600" kern="1200" dirty="0">
                          <a:solidFill>
                            <a:srgbClr val="AE853D"/>
                          </a:solidFill>
                          <a:effectLst/>
                        </a:rPr>
                        <a:t>Q1/2021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AE853D"/>
                          </a:solidFill>
                          <a:effectLst/>
                        </a:rPr>
                        <a:t>Service Name </a:t>
                      </a:r>
                      <a:r>
                        <a:rPr lang="en-US" sz="1600" kern="1200" dirty="0" err="1">
                          <a:solidFill>
                            <a:srgbClr val="AE853D"/>
                          </a:solidFill>
                          <a:effectLst/>
                        </a:rPr>
                        <a:t>En</a:t>
                      </a:r>
                      <a:endParaRPr lang="en-US" sz="1600" kern="1200" dirty="0">
                        <a:solidFill>
                          <a:srgbClr val="AE853D"/>
                        </a:solidFill>
                        <a:effectLst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AE853D"/>
                          </a:solidFill>
                          <a:effectLst/>
                        </a:rPr>
                        <a:t>Service name </a:t>
                      </a:r>
                      <a:r>
                        <a:rPr lang="en-US" sz="1600" kern="1200" dirty="0" err="1">
                          <a:solidFill>
                            <a:srgbClr val="AE853D"/>
                          </a:solidFill>
                          <a:effectLst/>
                        </a:rPr>
                        <a:t>Ar</a:t>
                      </a:r>
                      <a:endParaRPr lang="en-US" sz="1600" kern="1200" dirty="0">
                        <a:solidFill>
                          <a:srgbClr val="AE853D"/>
                        </a:solidFill>
                        <a:effectLst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solidFill>
                          <a:srgbClr val="AE853D"/>
                        </a:solidFill>
                        <a:effectLst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02859890"/>
                  </a:ext>
                </a:extLst>
              </a:tr>
              <a:tr h="60533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bg1"/>
                          </a:solidFill>
                          <a:effectLst/>
                        </a:rPr>
                        <a:t>1813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solidFill>
                      <a:srgbClr val="AE85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613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422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341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437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Accreditation of Medical Committee for Request for Retirement or Medical Disability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اعتماد اللجنة الطبية لطلب التقاعد او العجز الطبي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89739209"/>
                  </a:ext>
                </a:extLst>
              </a:tr>
              <a:tr h="60533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bg1"/>
                          </a:solidFill>
                          <a:effectLst/>
                        </a:rPr>
                        <a:t>46015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solidFill>
                      <a:srgbClr val="AE85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4092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3890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3511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34522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Approval of leaves and medical reports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اعتماد الإجازات والتقارير الطبية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84754068"/>
                  </a:ext>
                </a:extLst>
              </a:tr>
              <a:tr h="60533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bg1"/>
                          </a:solidFill>
                          <a:effectLst/>
                        </a:rPr>
                        <a:t>4102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solidFill>
                      <a:srgbClr val="AE85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541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248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655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2658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Complaints about private health facilities and their medical staff 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الشكاوى على المنشآت الصحية الخاصة وكادرها الطبي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96186874"/>
                  </a:ext>
                </a:extLst>
              </a:tr>
              <a:tr h="40379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bg1"/>
                          </a:solidFill>
                          <a:effectLst/>
                        </a:rPr>
                        <a:t>6649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solidFill>
                      <a:srgbClr val="AE85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2926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396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149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3178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Issuance of a birth certificate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إصدار شهادة ميلاد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07168816"/>
                  </a:ext>
                </a:extLst>
              </a:tr>
              <a:tr h="60533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bg1"/>
                          </a:solidFill>
                          <a:effectLst/>
                        </a:rPr>
                        <a:t>6649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solidFill>
                      <a:srgbClr val="AE85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2926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396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149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3178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Issue of an Authenticated Copy of Birth Certificate 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إصدار صورة طبق الأصل لشهادة ميلاد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80484662"/>
                  </a:ext>
                </a:extLst>
              </a:tr>
              <a:tr h="40379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bg1"/>
                          </a:solidFill>
                          <a:effectLst/>
                        </a:rPr>
                        <a:t>6649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solidFill>
                      <a:srgbClr val="AE85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2926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396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149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3178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Issuance of a death certificate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إصدار شهادة وفاة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37075614"/>
                  </a:ext>
                </a:extLst>
              </a:tr>
              <a:tr h="60533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bg1"/>
                          </a:solidFill>
                          <a:effectLst/>
                        </a:rPr>
                        <a:t>6649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solidFill>
                      <a:srgbClr val="AE85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2926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396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149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3178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Issue of an Authenticated Copy of Death Certificate 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إصدار صورة طبق الاصل لشهادة وفاة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80201227"/>
                  </a:ext>
                </a:extLst>
              </a:tr>
              <a:tr h="40379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bg1"/>
                          </a:solidFill>
                          <a:effectLst/>
                        </a:rPr>
                        <a:t>6649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solidFill>
                      <a:srgbClr val="AE85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2926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396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149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3178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Issue of Age Estimation Certificate 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إصدار شهادة تقدير العمر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66390788"/>
                  </a:ext>
                </a:extLst>
              </a:tr>
              <a:tr h="912937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bg1"/>
                          </a:solidFill>
                          <a:effectLst/>
                        </a:rPr>
                        <a:t>6934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solidFill>
                      <a:srgbClr val="AE85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186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228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278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6242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Request for “To Whom It May Concern” Certificate for the Patient and Companions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طلب شهادة "لمن يهمه الأمر لجهة العمل" للمريض والمرافقين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88411445"/>
                  </a:ext>
                </a:extLst>
              </a:tr>
              <a:tr h="60533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bg1"/>
                          </a:solidFill>
                          <a:effectLst/>
                        </a:rPr>
                        <a:t>37153</a:t>
                      </a:r>
                      <a:endParaRPr lang="en-US" sz="16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solidFill>
                      <a:srgbClr val="AE853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290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853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</a:rPr>
                        <a:t>952</a:t>
                      </a:r>
                      <a:endParaRPr lang="en-US" sz="16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</a:rPr>
                        <a:t>35058</a:t>
                      </a:r>
                      <a:endParaRPr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Evaluation of a Doctor 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kern="1200" dirty="0">
                          <a:solidFill>
                            <a:srgbClr val="AE853D"/>
                          </a:solidFill>
                          <a:effectLst/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تقييم طبيب</a:t>
                      </a:r>
                      <a:endParaRPr lang="en-US" sz="1600" b="1" kern="1200" dirty="0">
                        <a:solidFill>
                          <a:srgbClr val="AE853D"/>
                        </a:solidFill>
                        <a:effectLst/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89154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2506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6.dje..5j1bgm_6VzoUJ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50">
      <a:dk1>
        <a:srgbClr val="000000"/>
      </a:dk1>
      <a:lt1>
        <a:srgbClr val="FFFFFF"/>
      </a:lt1>
      <a:dk2>
        <a:srgbClr val="FFFFFF"/>
      </a:dk2>
      <a:lt2>
        <a:srgbClr val="E7E6E6"/>
      </a:lt2>
      <a:accent1>
        <a:srgbClr val="FEE652"/>
      </a:accent1>
      <a:accent2>
        <a:srgbClr val="A2A5AA"/>
      </a:accent2>
      <a:accent3>
        <a:srgbClr val="FFFFFF"/>
      </a:accent3>
      <a:accent4>
        <a:srgbClr val="FFFFFF"/>
      </a:accent4>
      <a:accent5>
        <a:srgbClr val="F1F2F1"/>
      </a:accent5>
      <a:accent6>
        <a:srgbClr val="FFFF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</TotalTime>
  <Words>273</Words>
  <Application>Microsoft Office PowerPoint</Application>
  <PresentationFormat>Widescreen</PresentationFormat>
  <Paragraphs>99</Paragraphs>
  <Slides>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Arial</vt:lpstr>
      <vt:lpstr>Calibri</vt:lpstr>
      <vt:lpstr>Calibri Light</vt:lpstr>
      <vt:lpstr>Roboto</vt:lpstr>
      <vt:lpstr>Roboto Light</vt:lpstr>
      <vt:lpstr>Sakkal Majalla</vt:lpstr>
      <vt:lpstr>Segoe UI</vt:lpstr>
      <vt:lpstr>Segoe UI Light</vt:lpstr>
      <vt:lpstr>Office Theme</vt:lpstr>
      <vt:lpstr>1_Office Theme</vt:lpstr>
      <vt:lpstr>think-cell Slide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Zainab AlDahmani</dc:creator>
  <cp:lastModifiedBy>Binu George1</cp:lastModifiedBy>
  <cp:revision>15</cp:revision>
  <dcterms:created xsi:type="dcterms:W3CDTF">2021-11-17T08:14:50Z</dcterms:created>
  <dcterms:modified xsi:type="dcterms:W3CDTF">2022-01-07T05:46:10Z</dcterms:modified>
</cp:coreProperties>
</file>